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Arial Bold" charset="1" panose="020B0802020202020204"/>
      <p:regular r:id="rId17"/>
    </p:embeddedFont>
    <p:embeddedFont>
      <p:font typeface="Arial" charset="1" panose="020B0502020202020204"/>
      <p:regular r:id="rId18"/>
    </p:embeddedFont>
    <p:embeddedFont>
      <p:font typeface="Canva Sans Bold" charset="1" panose="020B0803030501040103"/>
      <p:regular r:id="rId19"/>
    </p:embeddedFont>
    <p:embeddedFont>
      <p:font typeface="TT Hoves Bold" charset="1" panose="02000003020000060003"/>
      <p:regular r:id="rId20"/>
    </p:embeddedFont>
    <p:embeddedFont>
      <p:font typeface="DM Sans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https://elvebs.github.io/AuroraCapm/" TargetMode="External" Type="http://schemas.openxmlformats.org/officeDocument/2006/relationships/hyperlink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https://elvebs.github.io/AuroraCapm/" TargetMode="External" Type="http://schemas.openxmlformats.org/officeDocument/2006/relationships/hyperlink"/><Relationship Id="rId5" Target="https://elvebs.github.io/AuroraCapm/" TargetMode="External" Type="http://schemas.openxmlformats.org/officeDocument/2006/relationships/hyperlink"/><Relationship Id="rId6" Target="../media/image2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https://elvebs.github.io/AuroraCapm/" TargetMode="External" Type="http://schemas.openxmlformats.org/officeDocument/2006/relationships/hyperlink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https://elvebs.github.io/AuroraCapm/" TargetMode="External" Type="http://schemas.openxmlformats.org/officeDocument/2006/relationships/hyperlink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https://elvebs.github.io/AuroraCapm/" TargetMode="External" Type="http://schemas.openxmlformats.org/officeDocument/2006/relationships/hyperlink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https://elvebs.github.io/AuroraCapm/" TargetMode="External" Type="http://schemas.openxmlformats.org/officeDocument/2006/relationships/hyperlink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https://elvebs.github.io/AuroraCapm/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elvebs.github.io/AuroraCapm/" TargetMode="External" Type="http://schemas.openxmlformats.org/officeDocument/2006/relationships/hyperlink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Relationship Id="rId8" Target="../media/image15.png" Type="http://schemas.openxmlformats.org/officeDocument/2006/relationships/image"/><Relationship Id="rId9" Target="../media/image1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https://elvebs.github.io/AuroraCapm/" TargetMode="External" Type="http://schemas.openxmlformats.org/officeDocument/2006/relationships/hyperlink"/><Relationship Id="rId5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elvebs.github.io/AuroraCapm/" TargetMode="External" Type="http://schemas.openxmlformats.org/officeDocument/2006/relationships/hyperlink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elvebs.github.io/AuroraCapm/" TargetMode="External" Type="http://schemas.openxmlformats.org/officeDocument/2006/relationships/hyperlink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26274" cy="10287000"/>
          </a:xfrm>
          <a:custGeom>
            <a:avLst/>
            <a:gdLst/>
            <a:ahLst/>
            <a:cxnLst/>
            <a:rect r="r" b="b" t="t" l="l"/>
            <a:pathLst>
              <a:path h="10287000" w="18226274">
                <a:moveTo>
                  <a:pt x="0" y="0"/>
                </a:moveTo>
                <a:lnTo>
                  <a:pt x="18226274" y="0"/>
                </a:lnTo>
                <a:lnTo>
                  <a:pt x="1822627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0" t="-1001" r="0" b="-17043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5604603" y="9140508"/>
            <a:ext cx="12683397" cy="0"/>
          </a:xfrm>
          <a:prstGeom prst="line">
            <a:avLst/>
          </a:prstGeom>
          <a:ln cap="flat" w="28575">
            <a:solidFill>
              <a:srgbClr val="B3A49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458190" y="3395981"/>
            <a:ext cx="5371620" cy="1747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b="true" sz="9200">
                <a:solidFill>
                  <a:srgbClr val="B3A492"/>
                </a:solidFill>
                <a:latin typeface="Arial Bold"/>
                <a:ea typeface="Arial Bold"/>
                <a:cs typeface="Arial Bold"/>
                <a:sym typeface="Arial Bold"/>
              </a:rPr>
              <a:t>AURORA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64489" y="4884903"/>
            <a:ext cx="14159022" cy="1747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b="true" sz="9200">
                <a:solidFill>
                  <a:srgbClr val="B3A492"/>
                </a:solidFill>
                <a:latin typeface="Arial Bold"/>
                <a:ea typeface="Arial Bold"/>
                <a:cs typeface="Arial Bold"/>
                <a:sym typeface="Arial Bold"/>
              </a:rPr>
              <a:t>CAPITAL MANAGEMENT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604603" y="6756718"/>
            <a:ext cx="7078795" cy="53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B3A492"/>
                </a:solidFill>
                <a:latin typeface="Arial"/>
                <a:ea typeface="Arial"/>
                <a:cs typeface="Arial"/>
                <a:sym typeface="Arial"/>
              </a:rPr>
              <a:t>AMC Round 2 - Group 7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7908464" y="1028700"/>
            <a:ext cx="2409347" cy="2249727"/>
          </a:xfrm>
          <a:custGeom>
            <a:avLst/>
            <a:gdLst/>
            <a:ahLst/>
            <a:cxnLst/>
            <a:rect r="r" b="b" t="t" l="l"/>
            <a:pathLst>
              <a:path h="2249727" w="2409347">
                <a:moveTo>
                  <a:pt x="0" y="0"/>
                </a:moveTo>
                <a:lnTo>
                  <a:pt x="2409346" y="0"/>
                </a:lnTo>
                <a:lnTo>
                  <a:pt x="2409346" y="2249727"/>
                </a:lnTo>
                <a:lnTo>
                  <a:pt x="0" y="22497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32632" y="8956040"/>
            <a:ext cx="5164149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B3A492"/>
                </a:solidFill>
                <a:latin typeface="Arial"/>
                <a:ea typeface="Arial"/>
                <a:cs typeface="Arial"/>
                <a:sym typeface="Arial"/>
                <a:hlinkClick r:id="rId5" tooltip="https://elvebs.github.io/AuroraCapm/"/>
              </a:rPr>
              <a:t>HTTPS://AURORACAPM.CH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FC8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06" y="177518"/>
            <a:ext cx="606615" cy="566427"/>
          </a:xfrm>
          <a:custGeom>
            <a:avLst/>
            <a:gdLst/>
            <a:ahLst/>
            <a:cxnLst/>
            <a:rect r="r" b="b" t="t" l="l"/>
            <a:pathLst>
              <a:path h="566427" w="606615">
                <a:moveTo>
                  <a:pt x="0" y="0"/>
                </a:moveTo>
                <a:lnTo>
                  <a:pt x="606615" y="0"/>
                </a:lnTo>
                <a:lnTo>
                  <a:pt x="606615" y="566427"/>
                </a:lnTo>
                <a:lnTo>
                  <a:pt x="0" y="566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13582" y="9031067"/>
            <a:ext cx="5164149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 tooltip="https://elvebs.github.io/AuroraCapm/"/>
              </a:rPr>
              <a:t>HTTPS://AURORACAPM.CH</a:t>
            </a:r>
          </a:p>
        </p:txBody>
      </p:sp>
      <p:sp>
        <p:nvSpPr>
          <p:cNvPr name="AutoShape 4" id="4"/>
          <p:cNvSpPr/>
          <p:nvPr/>
        </p:nvSpPr>
        <p:spPr>
          <a:xfrm>
            <a:off x="1513582" y="1613853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V="true">
            <a:off x="5930908" y="9244012"/>
            <a:ext cx="12357092" cy="14288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513582" y="1193318"/>
            <a:ext cx="3793337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1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AURORA CAPITAL MANAGEMENT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695776" y="947103"/>
            <a:ext cx="8134270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6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WHY 90% - 10% </a:t>
            </a:r>
          </a:p>
        </p:txBody>
      </p:sp>
      <p:sp>
        <p:nvSpPr>
          <p:cNvPr name="AutoShape 8" id="8"/>
          <p:cNvSpPr/>
          <p:nvPr/>
        </p:nvSpPr>
        <p:spPr>
          <a:xfrm>
            <a:off x="15610428" y="1421350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4220812" y="962025"/>
            <a:ext cx="3038488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  <a:hlinkClick r:id="rId5" tooltip="https://elvebs.github.io/AuroraCapm/"/>
              </a:rPr>
              <a:t>HTTPS://AURORACAPM.CH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660650"/>
            <a:ext cx="7900399" cy="5299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Portfolio Allocation: 90% ETFs, 10% Equities</a:t>
            </a:r>
          </a:p>
          <a:p>
            <a:pPr algn="l">
              <a:lnSpc>
                <a:spcPts val="3500"/>
              </a:lnSpc>
            </a:pP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Balanced Approach: </a:t>
            </a:r>
            <a:r>
              <a:rPr lang="en-US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Following Treynor-Black, we allocate 90% to a diversified ETF portfolio and 10% to selected equities.</a:t>
            </a:r>
          </a:p>
          <a:p>
            <a:pPr algn="l">
              <a:lnSpc>
                <a:spcPts val="3500"/>
              </a:lnSpc>
            </a:pP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Opt</a:t>
            </a:r>
            <a:r>
              <a:rPr lang="en-US" b="true" sz="25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imizing Risk-Adjusted Return: </a:t>
            </a:r>
            <a:r>
              <a:rPr lang="en-US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balance seeks to enhance the Sharpe Ratio by blending market stability with focused growth.</a:t>
            </a:r>
          </a:p>
          <a:p>
            <a:pPr algn="l">
              <a:lnSpc>
                <a:spcPts val="3500"/>
              </a:lnSpc>
            </a:pPr>
          </a:p>
          <a:p>
            <a:pPr algn="l" marL="539754" indent="-269877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Rat</a:t>
            </a:r>
            <a:r>
              <a:rPr lang="en-US" b="true" sz="25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ionale: </a:t>
            </a:r>
            <a:r>
              <a:rPr lang="en-US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ETFs offer low-cost diversification, while selected stocks aim to capture targeted alpha.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0863967" y="1195078"/>
            <a:ext cx="7053404" cy="78968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66303" y="4317440"/>
            <a:ext cx="6057632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b="true" sz="6000" spc="-150">
                <a:solidFill>
                  <a:srgbClr val="B3A492"/>
                </a:solidFill>
                <a:latin typeface="TT Hoves Bold"/>
                <a:ea typeface="TT Hoves Bold"/>
                <a:cs typeface="TT Hoves Bold"/>
                <a:sym typeface="TT Hoves Bold"/>
              </a:rPr>
              <a:t>LET'S CONNECT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143107" y="4944819"/>
            <a:ext cx="4478457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 spc="147">
                <a:solidFill>
                  <a:srgbClr val="B3A492"/>
                </a:solidFill>
                <a:latin typeface="DM Sans"/>
                <a:ea typeface="DM Sans"/>
                <a:cs typeface="DM Sans"/>
                <a:sym typeface="DM Sans"/>
              </a:rPr>
              <a:t>+41 78 209 41 52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079290" y="5403290"/>
            <a:ext cx="55422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 spc="147">
                <a:solidFill>
                  <a:srgbClr val="B3A492"/>
                </a:solidFill>
                <a:latin typeface="DM Sans"/>
                <a:ea typeface="DM Sans"/>
                <a:cs typeface="DM Sans"/>
                <a:sym typeface="DM Sans"/>
              </a:rPr>
              <a:t>info@auroracapm.ch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66303" y="5403290"/>
            <a:ext cx="55422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 spc="147">
                <a:solidFill>
                  <a:srgbClr val="B3A492"/>
                </a:solidFill>
                <a:latin typeface="DM Sans"/>
                <a:ea typeface="DM Sans"/>
                <a:cs typeface="DM Sans"/>
                <a:sym typeface="DM Sans"/>
              </a:rPr>
              <a:t>Thank You for Attention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5604603" y="9123998"/>
            <a:ext cx="12683397" cy="0"/>
          </a:xfrm>
          <a:prstGeom prst="line">
            <a:avLst/>
          </a:prstGeom>
          <a:ln cap="flat" w="28575">
            <a:solidFill>
              <a:srgbClr val="B3A49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478554" y="8956040"/>
            <a:ext cx="5164149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B3A492"/>
                </a:solidFill>
                <a:latin typeface="Arial"/>
                <a:ea typeface="Arial"/>
                <a:cs typeface="Arial"/>
                <a:sym typeface="Arial"/>
                <a:hlinkClick r:id="rId3" tooltip="https://elvebs.github.io/AuroraCapm/"/>
              </a:rPr>
              <a:t>HTTPS://AURORACAPM.CH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3856712" y="1253692"/>
            <a:ext cx="2764853" cy="2581681"/>
          </a:xfrm>
          <a:custGeom>
            <a:avLst/>
            <a:gdLst/>
            <a:ahLst/>
            <a:cxnLst/>
            <a:rect r="r" b="b" t="t" l="l"/>
            <a:pathLst>
              <a:path h="2581681" w="2764853">
                <a:moveTo>
                  <a:pt x="0" y="0"/>
                </a:moveTo>
                <a:lnTo>
                  <a:pt x="2764852" y="0"/>
                </a:lnTo>
                <a:lnTo>
                  <a:pt x="2764852" y="2581682"/>
                </a:lnTo>
                <a:lnTo>
                  <a:pt x="0" y="25816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FC8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06" y="177518"/>
            <a:ext cx="606615" cy="566427"/>
          </a:xfrm>
          <a:custGeom>
            <a:avLst/>
            <a:gdLst/>
            <a:ahLst/>
            <a:cxnLst/>
            <a:rect r="r" b="b" t="t" l="l"/>
            <a:pathLst>
              <a:path h="566427" w="606615">
                <a:moveTo>
                  <a:pt x="0" y="0"/>
                </a:moveTo>
                <a:lnTo>
                  <a:pt x="606615" y="0"/>
                </a:lnTo>
                <a:lnTo>
                  <a:pt x="606615" y="566427"/>
                </a:lnTo>
                <a:lnTo>
                  <a:pt x="0" y="566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118046" y="1615734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5507380" y="1601446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118046" y="1178854"/>
            <a:ext cx="3793337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179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AURORA CAPITAL MANAGEMENT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14717" y="1171869"/>
            <a:ext cx="3141536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  <a:hlinkClick r:id="rId4" tooltip="https://elvebs.github.io/AuroraCapm/"/>
              </a:rPr>
              <a:t>HTTPS://AURORACAPM.CH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02970" y="1006134"/>
            <a:ext cx="9068359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5"/>
              </a:lnSpc>
            </a:pPr>
            <a:r>
              <a:rPr lang="en-US" b="true" sz="55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RESULTS: 1ST ROUND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576197" y="2563785"/>
            <a:ext cx="6515583" cy="1033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Portfolio vs. Benchmark Performance Overview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76197" y="3683288"/>
            <a:ext cx="6515583" cy="263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279"/>
              </a:lnSpc>
            </a:pPr>
            <a:r>
              <a:rPr lang="en-US" b="true" sz="1999" spc="17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Analysis Period: </a:t>
            </a:r>
          </a:p>
          <a:p>
            <a:pPr algn="just">
              <a:lnSpc>
                <a:spcPts val="2279"/>
              </a:lnSpc>
            </a:pPr>
            <a:r>
              <a:rPr lang="en-US" sz="1999" spc="1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October 18 - November 8, 2024</a:t>
            </a:r>
          </a:p>
          <a:p>
            <a:pPr algn="just">
              <a:lnSpc>
                <a:spcPts val="2279"/>
              </a:lnSpc>
            </a:pPr>
          </a:p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 spc="1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-US" sz="1999" spc="1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urora Capital outperformed the benchmark (BMADM64), showcasing resilience amid market volatility. Demonstrated quicker recovery and stronger performance, while mirroring benchmark trends but recovering faster.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28700" y="2678085"/>
            <a:ext cx="8256310" cy="3768709"/>
          </a:xfrm>
          <a:custGeom>
            <a:avLst/>
            <a:gdLst/>
            <a:ahLst/>
            <a:cxnLst/>
            <a:rect r="r" b="b" t="t" l="l"/>
            <a:pathLst>
              <a:path h="3768709" w="8256310">
                <a:moveTo>
                  <a:pt x="0" y="0"/>
                </a:moveTo>
                <a:lnTo>
                  <a:pt x="8256310" y="0"/>
                </a:lnTo>
                <a:lnTo>
                  <a:pt x="8256310" y="3768709"/>
                </a:lnTo>
                <a:lnTo>
                  <a:pt x="0" y="37687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6493" t="-31136" r="0" b="-12418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401693" y="6580144"/>
            <a:ext cx="6515583" cy="3316622"/>
          </a:xfrm>
          <a:custGeom>
            <a:avLst/>
            <a:gdLst/>
            <a:ahLst/>
            <a:cxnLst/>
            <a:rect r="r" b="b" t="t" l="l"/>
            <a:pathLst>
              <a:path h="3316622" w="6515583">
                <a:moveTo>
                  <a:pt x="0" y="0"/>
                </a:moveTo>
                <a:lnTo>
                  <a:pt x="6515582" y="0"/>
                </a:lnTo>
                <a:lnTo>
                  <a:pt x="6515582" y="3316622"/>
                </a:lnTo>
                <a:lnTo>
                  <a:pt x="0" y="33166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5475" t="-58841" r="-115990" b="-119039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6503944"/>
            <a:ext cx="7256691" cy="284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</a:p>
          <a:p>
            <a:pPr algn="just">
              <a:lnSpc>
                <a:spcPts val="2799"/>
              </a:lnSpc>
            </a:pPr>
            <a:r>
              <a:rPr lang="en-US" b="true" sz="1999" spc="17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Market Volatility (Oct 21 - Oct 31)</a:t>
            </a:r>
            <a:r>
              <a:rPr lang="en-US" sz="1999" spc="1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algn="just">
              <a:lnSpc>
                <a:spcPts val="2799"/>
              </a:lnSpc>
            </a:pPr>
            <a:r>
              <a:rPr lang="en-US" sz="1999" spc="1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Aurora: -1.90%, Benchmark: -2.15%. </a:t>
            </a:r>
          </a:p>
          <a:p>
            <a:pPr algn="just">
              <a:lnSpc>
                <a:spcPts val="2799"/>
              </a:lnSpc>
            </a:pPr>
            <a:r>
              <a:rPr lang="en-US" sz="1999" spc="1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Aurora managed losses more effectively.</a:t>
            </a:r>
          </a:p>
          <a:p>
            <a:pPr algn="just">
              <a:lnSpc>
                <a:spcPts val="2799"/>
              </a:lnSpc>
            </a:pPr>
          </a:p>
          <a:p>
            <a:pPr algn="just">
              <a:lnSpc>
                <a:spcPts val="2799"/>
              </a:lnSpc>
            </a:pPr>
            <a:r>
              <a:rPr lang="en-US" b="true" sz="1999" spc="179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Recovery Phase (Nov 1 - Nov 8):</a:t>
            </a:r>
          </a:p>
          <a:p>
            <a:pPr algn="just">
              <a:lnSpc>
                <a:spcPts val="2799"/>
              </a:lnSpc>
            </a:pPr>
            <a:r>
              <a:rPr lang="en-US" sz="1999" spc="1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Aurora rebounded to 0.71% vs. Benchmark 0.18% </a:t>
            </a:r>
          </a:p>
          <a:p>
            <a:pPr algn="just">
              <a:lnSpc>
                <a:spcPts val="2799"/>
              </a:lnSpc>
              <a:spcBef>
                <a:spcPct val="0"/>
              </a:spcBef>
            </a:pPr>
            <a:r>
              <a:rPr lang="en-US" sz="1999" spc="17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Nov 8, achieving a 0.53% outperformance margin.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FC8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06" y="177518"/>
            <a:ext cx="606615" cy="566427"/>
          </a:xfrm>
          <a:custGeom>
            <a:avLst/>
            <a:gdLst/>
            <a:ahLst/>
            <a:cxnLst/>
            <a:rect r="r" b="b" t="t" l="l"/>
            <a:pathLst>
              <a:path h="566427" w="606615">
                <a:moveTo>
                  <a:pt x="0" y="0"/>
                </a:moveTo>
                <a:lnTo>
                  <a:pt x="606615" y="0"/>
                </a:lnTo>
                <a:lnTo>
                  <a:pt x="606615" y="566427"/>
                </a:lnTo>
                <a:lnTo>
                  <a:pt x="0" y="566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118046" y="1615734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5507380" y="1601446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118046" y="1178854"/>
            <a:ext cx="3793337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179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AURORA CAPITAL MANAGEMENT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14717" y="1171869"/>
            <a:ext cx="3141536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  <a:hlinkClick r:id="rId4" tooltip="https://elvebs.github.io/AuroraCapm/"/>
              </a:rPr>
              <a:t>HTTPS://AURORACAPM.CH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18046" y="3635521"/>
            <a:ext cx="5145570" cy="5991731"/>
          </a:xfrm>
          <a:custGeom>
            <a:avLst/>
            <a:gdLst/>
            <a:ahLst/>
            <a:cxnLst/>
            <a:rect r="r" b="b" t="t" l="l"/>
            <a:pathLst>
              <a:path h="5991731" w="5145570">
                <a:moveTo>
                  <a:pt x="0" y="0"/>
                </a:moveTo>
                <a:lnTo>
                  <a:pt x="5145570" y="0"/>
                </a:lnTo>
                <a:lnTo>
                  <a:pt x="5145570" y="5991731"/>
                </a:lnTo>
                <a:lnTo>
                  <a:pt x="0" y="59917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68" t="-1061" r="-96522" b="-4614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18046" y="2015784"/>
            <a:ext cx="5145570" cy="1363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80"/>
              </a:lnSpc>
            </a:pPr>
            <a:r>
              <a:rPr lang="en-US" sz="37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Key metrics and </a:t>
            </a:r>
          </a:p>
          <a:p>
            <a:pPr algn="l">
              <a:lnSpc>
                <a:spcPts val="5180"/>
              </a:lnSpc>
            </a:pPr>
            <a:r>
              <a:rPr lang="en-US" sz="37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Risk-Adjusted Returns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965191" y="2804177"/>
            <a:ext cx="10191061" cy="653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60"/>
              </a:lnSpc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1. Risk Management:</a:t>
            </a:r>
          </a:p>
          <a:p>
            <a:pPr algn="just">
              <a:lnSpc>
                <a:spcPts val="2360"/>
              </a:lnSpc>
            </a:pPr>
          </a:p>
          <a:p>
            <a:pPr algn="just" marL="431801" indent="-215900" lvl="1">
              <a:lnSpc>
                <a:spcPts val="2360"/>
              </a:lnSpc>
              <a:buFont typeface="Arial"/>
              <a:buChar char="•"/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Sligthly Higher Standard Deviation: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Aurora Capital experienced slightly more volatility than the benchmark, indicating a willingness to take on controlled risks for potentially higher returns.</a:t>
            </a:r>
          </a:p>
          <a:p>
            <a:pPr algn="just" marL="431801" indent="-215900" lvl="1">
              <a:lnSpc>
                <a:spcPts val="2360"/>
              </a:lnSpc>
              <a:buFont typeface="Arial"/>
              <a:buChar char="•"/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Similar Downside Risk: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Aurora’s downside risk was close to the benchmark, meaning it managed to control losses effectively even with increased volatility.</a:t>
            </a:r>
          </a:p>
          <a:p>
            <a:pPr algn="just" marL="431801" indent="-215900" lvl="1">
              <a:lnSpc>
                <a:spcPts val="2360"/>
              </a:lnSpc>
              <a:buFont typeface="Arial"/>
              <a:buChar char="•"/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Comparable VaR: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VaR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was close to the benchmark, showing that the portfolio maintained a conservative approach. This means it didn't take on unnecessary risk despite pursuing outperformance.</a:t>
            </a:r>
          </a:p>
          <a:p>
            <a:pPr algn="just">
              <a:lnSpc>
                <a:spcPts val="2360"/>
              </a:lnSpc>
            </a:pPr>
          </a:p>
          <a:p>
            <a:pPr algn="just">
              <a:lnSpc>
                <a:spcPts val="2360"/>
              </a:lnSpc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2</a:t>
            </a: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. Risk Adjusted Metrics:</a:t>
            </a:r>
          </a:p>
          <a:p>
            <a:pPr algn="just">
              <a:lnSpc>
                <a:spcPts val="2360"/>
              </a:lnSpc>
            </a:pPr>
          </a:p>
          <a:p>
            <a:pPr algn="just" marL="431801" indent="-215900" lvl="1">
              <a:lnSpc>
                <a:spcPts val="2360"/>
              </a:lnSpc>
              <a:buFont typeface="Arial"/>
              <a:buChar char="•"/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Strong Sharpe Ratio: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Aurora delivered strong risk-adjusted returns, suggesting that the portfolio was efficient in generating returns for the level of risk it took.</a:t>
            </a:r>
          </a:p>
          <a:p>
            <a:pPr algn="just" marL="431801" indent="-215900" lvl="1">
              <a:lnSpc>
                <a:spcPts val="2360"/>
              </a:lnSpc>
              <a:buFont typeface="Arial"/>
              <a:buChar char="•"/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High Jensen Alpha: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Aurora significantly outperformed expected returns based on market risk, highlighting the effectiveness of its active management strategy.</a:t>
            </a:r>
          </a:p>
          <a:p>
            <a:pPr algn="just" marL="431801" indent="-215900" lvl="1">
              <a:lnSpc>
                <a:spcPts val="2360"/>
              </a:lnSpc>
              <a:buFont typeface="Arial"/>
              <a:buChar char="•"/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High Information Ratio: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Aurora generated profitable returns from deviations, reflecting effective active management and decision-making.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602970" y="1006134"/>
            <a:ext cx="9068359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5"/>
              </a:lnSpc>
            </a:pPr>
            <a:r>
              <a:rPr lang="en-US" b="true" sz="55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RESULTS: 1ST ROUND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FC8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0006" y="177518"/>
            <a:ext cx="606615" cy="566427"/>
          </a:xfrm>
          <a:custGeom>
            <a:avLst/>
            <a:gdLst/>
            <a:ahLst/>
            <a:cxnLst/>
            <a:rect r="r" b="b" t="t" l="l"/>
            <a:pathLst>
              <a:path h="566427" w="606615">
                <a:moveTo>
                  <a:pt x="0" y="0"/>
                </a:moveTo>
                <a:lnTo>
                  <a:pt x="606615" y="0"/>
                </a:lnTo>
                <a:lnTo>
                  <a:pt x="606615" y="566427"/>
                </a:lnTo>
                <a:lnTo>
                  <a:pt x="0" y="566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118046" y="1615734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5507380" y="1601446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118046" y="1178854"/>
            <a:ext cx="3793337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179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AURORA CAPITAL MANAGEMENT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014717" y="1171869"/>
            <a:ext cx="3141536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  <a:hlinkClick r:id="rId4" tooltip="https://elvebs.github.io/AuroraCapm/"/>
              </a:rPr>
              <a:t>HTTPS://AURORACAPM.CH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28700" y="6395696"/>
            <a:ext cx="5683376" cy="3002207"/>
          </a:xfrm>
          <a:custGeom>
            <a:avLst/>
            <a:gdLst/>
            <a:ahLst/>
            <a:cxnLst/>
            <a:rect r="r" b="b" t="t" l="l"/>
            <a:pathLst>
              <a:path h="3002207" w="5683376">
                <a:moveTo>
                  <a:pt x="0" y="0"/>
                </a:moveTo>
                <a:lnTo>
                  <a:pt x="5683376" y="0"/>
                </a:lnTo>
                <a:lnTo>
                  <a:pt x="5683376" y="3002207"/>
                </a:lnTo>
                <a:lnTo>
                  <a:pt x="0" y="30022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5978" t="-37808" r="-57362" b="-57422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602970" y="1006134"/>
            <a:ext cx="9068359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5"/>
              </a:lnSpc>
            </a:pPr>
            <a:r>
              <a:rPr lang="en-US" b="true" sz="55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RESULTS: 1ST ROUND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019801" y="2264930"/>
            <a:ext cx="9947347" cy="673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Individual Position Performance Analysis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019801" y="3253851"/>
            <a:ext cx="10239499" cy="5863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80"/>
              </a:lnSpc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1. Overall Outperformance:</a:t>
            </a:r>
          </a:p>
          <a:p>
            <a:pPr algn="just" marL="431801" indent="-215900" lvl="1">
              <a:lnSpc>
                <a:spcPts val="2580"/>
              </a:lnSpc>
              <a:buFont typeface="Arial"/>
              <a:buChar char="•"/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Aurora</a:t>
            </a: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Capital 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achieved a</a:t>
            </a: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+0.53% 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outperformance over the benchmark, driven primarily by security selection</a:t>
            </a: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.</a:t>
            </a:r>
          </a:p>
          <a:p>
            <a:pPr algn="just">
              <a:lnSpc>
                <a:spcPts val="2580"/>
              </a:lnSpc>
            </a:pPr>
          </a:p>
          <a:p>
            <a:pPr algn="just">
              <a:lnSpc>
                <a:spcPts val="2580"/>
              </a:lnSpc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2. Key Contributors:</a:t>
            </a:r>
          </a:p>
          <a:p>
            <a:pPr algn="just" marL="431801" indent="-215900" lvl="1">
              <a:lnSpc>
                <a:spcPts val="2580"/>
              </a:lnSpc>
              <a:buFont typeface="Arial"/>
              <a:buChar char="•"/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Top Performers: X </a:t>
            </a: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MSCI USA ESG ETF (+0.32%) and ISHARES FTSE US (+0.31%)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capitalized on strong U.S. market trends and ESG popularity.</a:t>
            </a:r>
          </a:p>
          <a:p>
            <a:pPr algn="just" marL="431801" indent="-215900" lvl="1">
              <a:lnSpc>
                <a:spcPts val="2580"/>
              </a:lnSpc>
              <a:buFont typeface="Arial"/>
              <a:buChar char="•"/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Other Contributors: GLOBAL X MSCI ARGENTINA (+0.16%) and SHANDA FIN UTS LG (+0.16%) 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reflected gains in high-growth stocks and emerging markets.</a:t>
            </a:r>
          </a:p>
          <a:p>
            <a:pPr algn="just">
              <a:lnSpc>
                <a:spcPts val="2580"/>
              </a:lnSpc>
            </a:pPr>
          </a:p>
          <a:p>
            <a:pPr algn="just">
              <a:lnSpc>
                <a:spcPts val="2580"/>
              </a:lnSpc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3. Detractors:</a:t>
            </a:r>
          </a:p>
          <a:p>
            <a:pPr algn="just" marL="431801" indent="-215900" lvl="1">
              <a:lnSpc>
                <a:spcPts val="2580"/>
              </a:lnSpc>
              <a:buFont typeface="Arial"/>
              <a:buChar char="•"/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INVESCO PHYSICAL GOLD (-0.19%): 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Declined due to reduced demand for safe-haven assets as investor sentiment shifted toward riskier investments.</a:t>
            </a:r>
          </a:p>
          <a:p>
            <a:pPr algn="just" marL="431801" indent="-215900" lvl="1">
              <a:lnSpc>
                <a:spcPts val="2580"/>
              </a:lnSpc>
              <a:buFont typeface="Arial"/>
              <a:buChar char="•"/>
            </a:pPr>
            <a:r>
              <a:rPr lang="en-US" b="true" sz="2000" spc="18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FRANKLIN INTERNATIONAL (-0.39%): </a:t>
            </a:r>
            <a:r>
              <a:rPr lang="en-US" sz="2000" spc="18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Faced challenges in international markets, affected by slower growth and currency impacts.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028700" y="3311001"/>
            <a:ext cx="5683376" cy="2340639"/>
          </a:xfrm>
          <a:custGeom>
            <a:avLst/>
            <a:gdLst/>
            <a:ahLst/>
            <a:cxnLst/>
            <a:rect r="r" b="b" t="t" l="l"/>
            <a:pathLst>
              <a:path h="2340639" w="5683376">
                <a:moveTo>
                  <a:pt x="0" y="0"/>
                </a:moveTo>
                <a:lnTo>
                  <a:pt x="5683376" y="0"/>
                </a:lnTo>
                <a:lnTo>
                  <a:pt x="5683376" y="2340638"/>
                </a:lnTo>
                <a:lnTo>
                  <a:pt x="0" y="23406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372" t="-68097" r="-128142" b="-149477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47750" y="5651639"/>
            <a:ext cx="2597572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Portfolio Position at 08/11/24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FC8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4656230" y="9258300"/>
            <a:ext cx="3669870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0006" y="177518"/>
            <a:ext cx="606615" cy="566427"/>
          </a:xfrm>
          <a:custGeom>
            <a:avLst/>
            <a:gdLst/>
            <a:ahLst/>
            <a:cxnLst/>
            <a:rect r="r" b="b" t="t" l="l"/>
            <a:pathLst>
              <a:path h="566427" w="606615">
                <a:moveTo>
                  <a:pt x="0" y="0"/>
                </a:moveTo>
                <a:lnTo>
                  <a:pt x="606615" y="0"/>
                </a:lnTo>
                <a:lnTo>
                  <a:pt x="606615" y="566427"/>
                </a:lnTo>
                <a:lnTo>
                  <a:pt x="0" y="566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801470" y="4283473"/>
            <a:ext cx="6209718" cy="2697275"/>
            <a:chOff x="0" y="0"/>
            <a:chExt cx="1635481" cy="7103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35481" cy="710393"/>
            </a:xfrm>
            <a:custGeom>
              <a:avLst/>
              <a:gdLst/>
              <a:ahLst/>
              <a:cxnLst/>
              <a:rect r="r" b="b" t="t" l="l"/>
              <a:pathLst>
                <a:path h="710393" w="1635481">
                  <a:moveTo>
                    <a:pt x="63584" y="0"/>
                  </a:moveTo>
                  <a:lnTo>
                    <a:pt x="1571898" y="0"/>
                  </a:lnTo>
                  <a:cubicBezTo>
                    <a:pt x="1607014" y="0"/>
                    <a:pt x="1635481" y="28467"/>
                    <a:pt x="1635481" y="63584"/>
                  </a:cubicBezTo>
                  <a:lnTo>
                    <a:pt x="1635481" y="646810"/>
                  </a:lnTo>
                  <a:cubicBezTo>
                    <a:pt x="1635481" y="681926"/>
                    <a:pt x="1607014" y="710393"/>
                    <a:pt x="1571898" y="710393"/>
                  </a:cubicBezTo>
                  <a:lnTo>
                    <a:pt x="63584" y="710393"/>
                  </a:lnTo>
                  <a:cubicBezTo>
                    <a:pt x="28467" y="710393"/>
                    <a:pt x="0" y="681926"/>
                    <a:pt x="0" y="646810"/>
                  </a:cubicBezTo>
                  <a:lnTo>
                    <a:pt x="0" y="63584"/>
                  </a:lnTo>
                  <a:cubicBezTo>
                    <a:pt x="0" y="28467"/>
                    <a:pt x="28467" y="0"/>
                    <a:pt x="63584" y="0"/>
                  </a:cubicBezTo>
                  <a:close/>
                </a:path>
              </a:pathLst>
            </a:custGeom>
            <a:solidFill>
              <a:srgbClr val="B3A49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1635481" cy="7770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276811" y="5632111"/>
            <a:ext cx="6209718" cy="2697275"/>
            <a:chOff x="0" y="0"/>
            <a:chExt cx="1635481" cy="71039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35481" cy="710393"/>
            </a:xfrm>
            <a:custGeom>
              <a:avLst/>
              <a:gdLst/>
              <a:ahLst/>
              <a:cxnLst/>
              <a:rect r="r" b="b" t="t" l="l"/>
              <a:pathLst>
                <a:path h="710393" w="1635481">
                  <a:moveTo>
                    <a:pt x="63584" y="0"/>
                  </a:moveTo>
                  <a:lnTo>
                    <a:pt x="1571898" y="0"/>
                  </a:lnTo>
                  <a:cubicBezTo>
                    <a:pt x="1607014" y="0"/>
                    <a:pt x="1635481" y="28467"/>
                    <a:pt x="1635481" y="63584"/>
                  </a:cubicBezTo>
                  <a:lnTo>
                    <a:pt x="1635481" y="646810"/>
                  </a:lnTo>
                  <a:cubicBezTo>
                    <a:pt x="1635481" y="681926"/>
                    <a:pt x="1607014" y="710393"/>
                    <a:pt x="1571898" y="710393"/>
                  </a:cubicBezTo>
                  <a:lnTo>
                    <a:pt x="63584" y="710393"/>
                  </a:lnTo>
                  <a:cubicBezTo>
                    <a:pt x="28467" y="710393"/>
                    <a:pt x="0" y="681926"/>
                    <a:pt x="0" y="646810"/>
                  </a:cubicBezTo>
                  <a:lnTo>
                    <a:pt x="0" y="63584"/>
                  </a:lnTo>
                  <a:cubicBezTo>
                    <a:pt x="0" y="28467"/>
                    <a:pt x="28467" y="0"/>
                    <a:pt x="63584" y="0"/>
                  </a:cubicBezTo>
                  <a:close/>
                </a:path>
              </a:pathLst>
            </a:custGeom>
            <a:solidFill>
              <a:srgbClr val="B3A49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1635481" cy="7770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28700" y="1435637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15610428" y="1421350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9144000" y="3437808"/>
            <a:ext cx="2787628" cy="2169282"/>
          </a:xfrm>
          <a:custGeom>
            <a:avLst/>
            <a:gdLst/>
            <a:ahLst/>
            <a:cxnLst/>
            <a:rect r="r" b="b" t="t" l="l"/>
            <a:pathLst>
              <a:path h="2169282" w="2787628">
                <a:moveTo>
                  <a:pt x="0" y="0"/>
                </a:moveTo>
                <a:lnTo>
                  <a:pt x="2787628" y="0"/>
                </a:lnTo>
                <a:lnTo>
                  <a:pt x="2787628" y="2169281"/>
                </a:lnTo>
                <a:lnTo>
                  <a:pt x="0" y="21692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030228" y="696323"/>
            <a:ext cx="6903578" cy="215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b="true" sz="60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ETF PORTFOLIO CHANGES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18701" y="4427199"/>
            <a:ext cx="5575257" cy="2314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Reduced holdings in Indian equities:</a:t>
            </a:r>
          </a:p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Objective:</a:t>
            </a: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Balance emerging market exposure</a:t>
            </a:r>
          </a:p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Reason:</a:t>
            </a: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Active portfolio already includes emerging markets, freeing capital and enhancing diversification.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594042" y="5775836"/>
            <a:ext cx="5575257" cy="2314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Reduced holdings in LVHI ETF:</a:t>
            </a:r>
          </a:p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Objective:</a:t>
            </a: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Improve liquidity</a:t>
            </a:r>
          </a:p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Reason:</a:t>
            </a:r>
            <a:r>
              <a:rPr lang="en-US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Anticipated lower market volatility led to reduced LVHI exposure, reallocating funds to the active portfolio for potentially higher returns.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962025"/>
            <a:ext cx="3793337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179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AURORA CAPITAL MANAGEMENT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220812" y="962025"/>
            <a:ext cx="3038488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  <a:hlinkClick r:id="rId6" tooltip="https://elvebs.github.io/AuroraCapm/"/>
              </a:rPr>
              <a:t>HTTPS://AURORACAPM.CH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96630" y="7112726"/>
            <a:ext cx="4482991" cy="1130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40"/>
              </a:lnSpc>
              <a:spcBef>
                <a:spcPct val="0"/>
              </a:spcBef>
            </a:pPr>
            <a:r>
              <a:rPr lang="en-US" sz="1600" spc="14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These adjustments provide liquidity, maintain a diversified risk profile, and enhance flexibility for active management.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FC8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1435637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0006" y="177518"/>
            <a:ext cx="606615" cy="566427"/>
          </a:xfrm>
          <a:custGeom>
            <a:avLst/>
            <a:gdLst/>
            <a:ahLst/>
            <a:cxnLst/>
            <a:rect r="r" b="b" t="t" l="l"/>
            <a:pathLst>
              <a:path h="566427" w="606615">
                <a:moveTo>
                  <a:pt x="0" y="0"/>
                </a:moveTo>
                <a:lnTo>
                  <a:pt x="606615" y="0"/>
                </a:lnTo>
                <a:lnTo>
                  <a:pt x="606615" y="566427"/>
                </a:lnTo>
                <a:lnTo>
                  <a:pt x="0" y="566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15610428" y="1421350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3506386" y="5000678"/>
            <a:ext cx="2281570" cy="0"/>
          </a:xfrm>
          <a:prstGeom prst="line">
            <a:avLst/>
          </a:prstGeom>
          <a:ln cap="flat" w="571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6907822" y="4954359"/>
            <a:ext cx="1776596" cy="10679"/>
          </a:xfrm>
          <a:prstGeom prst="line">
            <a:avLst/>
          </a:prstGeom>
          <a:ln cap="flat" w="57150">
            <a:solidFill>
              <a:srgbClr val="F6F6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9990324" y="4946948"/>
            <a:ext cx="1593845" cy="0"/>
          </a:xfrm>
          <a:prstGeom prst="line">
            <a:avLst/>
          </a:prstGeom>
          <a:ln cap="flat" w="57150">
            <a:solidFill>
              <a:srgbClr val="F6F6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V="true">
            <a:off x="12966139" y="4977102"/>
            <a:ext cx="1934848" cy="28581"/>
          </a:xfrm>
          <a:prstGeom prst="line">
            <a:avLst/>
          </a:prstGeom>
          <a:ln cap="flat" w="57150">
            <a:solidFill>
              <a:srgbClr val="F6F6F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-107416">
            <a:off x="1982089" y="4262160"/>
            <a:ext cx="1524669" cy="1524669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C00DC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419164" y="4220710"/>
            <a:ext cx="1488657" cy="1488657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501667" y="4202620"/>
            <a:ext cx="1488657" cy="148865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D4D35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584169" y="4160713"/>
            <a:ext cx="1572470" cy="157247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4613625" y="4256932"/>
            <a:ext cx="1554595" cy="1554595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6F6F6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8684418" y="4558884"/>
            <a:ext cx="1185580" cy="790951"/>
          </a:xfrm>
          <a:custGeom>
            <a:avLst/>
            <a:gdLst/>
            <a:ahLst/>
            <a:cxnLst/>
            <a:rect r="r" b="b" t="t" l="l"/>
            <a:pathLst>
              <a:path h="790951" w="1185580">
                <a:moveTo>
                  <a:pt x="0" y="0"/>
                </a:moveTo>
                <a:lnTo>
                  <a:pt x="1185579" y="0"/>
                </a:lnTo>
                <a:lnTo>
                  <a:pt x="1185579" y="790951"/>
                </a:lnTo>
                <a:lnTo>
                  <a:pt x="0" y="7909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1834126" y="4558884"/>
            <a:ext cx="1072555" cy="821845"/>
          </a:xfrm>
          <a:custGeom>
            <a:avLst/>
            <a:gdLst/>
            <a:ahLst/>
            <a:cxnLst/>
            <a:rect r="r" b="b" t="t" l="l"/>
            <a:pathLst>
              <a:path h="821845" w="1072555">
                <a:moveTo>
                  <a:pt x="0" y="0"/>
                </a:moveTo>
                <a:lnTo>
                  <a:pt x="1072555" y="0"/>
                </a:lnTo>
                <a:lnTo>
                  <a:pt x="1072555" y="821845"/>
                </a:lnTo>
                <a:lnTo>
                  <a:pt x="0" y="8218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5680853" y="4487166"/>
            <a:ext cx="965281" cy="965281"/>
          </a:xfrm>
          <a:custGeom>
            <a:avLst/>
            <a:gdLst/>
            <a:ahLst/>
            <a:cxnLst/>
            <a:rect r="r" b="b" t="t" l="l"/>
            <a:pathLst>
              <a:path h="965281" w="965281">
                <a:moveTo>
                  <a:pt x="0" y="0"/>
                </a:moveTo>
                <a:lnTo>
                  <a:pt x="965281" y="0"/>
                </a:lnTo>
                <a:lnTo>
                  <a:pt x="965281" y="965281"/>
                </a:lnTo>
                <a:lnTo>
                  <a:pt x="0" y="9652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4900987" y="4487166"/>
            <a:ext cx="979871" cy="979871"/>
          </a:xfrm>
          <a:custGeom>
            <a:avLst/>
            <a:gdLst/>
            <a:ahLst/>
            <a:cxnLst/>
            <a:rect r="r" b="b" t="t" l="l"/>
            <a:pathLst>
              <a:path h="979871" w="979871">
                <a:moveTo>
                  <a:pt x="0" y="0"/>
                </a:moveTo>
                <a:lnTo>
                  <a:pt x="979871" y="0"/>
                </a:lnTo>
                <a:lnTo>
                  <a:pt x="979871" y="979871"/>
                </a:lnTo>
                <a:lnTo>
                  <a:pt x="0" y="97987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5471152" y="476250"/>
            <a:ext cx="8089424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6000" b="true">
                <a:solidFill>
                  <a:srgbClr val="1C1C1C"/>
                </a:solidFill>
                <a:latin typeface="Arial Bold"/>
                <a:ea typeface="Arial Bold"/>
                <a:cs typeface="Arial Bold"/>
                <a:sym typeface="Arial Bold"/>
              </a:rPr>
              <a:t>ACTIVE PORTFOLIO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28700" y="962025"/>
            <a:ext cx="3793337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179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AURORA CAPITAL MANAGEMENT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220812" y="962025"/>
            <a:ext cx="3038488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  <a:hlinkClick r:id="rId10" tooltip="https://elvebs.github.io/AuroraCapm/"/>
              </a:rPr>
              <a:t>HTTPS://AURORACAPM.CH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28700" y="6079798"/>
            <a:ext cx="3135767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31799" indent="-215899" lvl="1">
              <a:lnSpc>
                <a:spcPts val="2999"/>
              </a:lnSpc>
              <a:buFont typeface="Arial"/>
              <a:buChar char="•"/>
            </a:pPr>
            <a:r>
              <a:rPr lang="en-US" sz="1999" spc="29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rPr>
              <a:t>5  &lt;= P/E Ratio &lt;= 50 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622670" y="3470867"/>
            <a:ext cx="2243877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600" b="true">
                <a:solidFill>
                  <a:srgbClr val="191919"/>
                </a:solidFill>
                <a:latin typeface="Arial Bold"/>
                <a:ea typeface="Arial Bold"/>
                <a:cs typeface="Arial Bold"/>
                <a:sym typeface="Arial Bold"/>
              </a:rPr>
              <a:t>BLOOMBERG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152732" y="5975023"/>
            <a:ext cx="2213423" cy="224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999" spc="29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rPr>
              <a:t>We conducted research for finding the best analyst check on health, value, future growth 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354421" y="5975023"/>
            <a:ext cx="2042322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999" spc="29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rPr>
              <a:t>Implemented a 2 stage DCF model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349243" y="5827385"/>
            <a:ext cx="2042322" cy="150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999" spc="29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rPr>
              <a:t>Calculated stocks’ alpha to confirm the undervaluation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4345315" y="5975023"/>
            <a:ext cx="2091214" cy="2619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1999" spc="29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rPr>
              <a:t>We implemented such model for calculating optimal allocation based on alpha-residual variance ratio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254610" y="3425782"/>
            <a:ext cx="1875432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600" b="true">
                <a:solidFill>
                  <a:srgbClr val="191919"/>
                </a:solidFill>
                <a:latin typeface="Arial Bold"/>
                <a:ea typeface="Arial Bold"/>
                <a:cs typeface="Arial Bold"/>
                <a:sym typeface="Arial Bold"/>
              </a:rPr>
              <a:t>ANALYSTS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7871551" y="3386955"/>
            <a:ext cx="2971110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0"/>
              </a:lnSpc>
            </a:pPr>
            <a:r>
              <a:rPr lang="en-US" b="true" sz="2600">
                <a:solidFill>
                  <a:srgbClr val="191919"/>
                </a:solidFill>
                <a:latin typeface="Arial Bold"/>
                <a:ea typeface="Arial Bold"/>
                <a:cs typeface="Arial Bold"/>
                <a:sym typeface="Arial Bold"/>
              </a:rPr>
              <a:t>EXCEL ANALYSIS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1722203" y="3386955"/>
            <a:ext cx="1296402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600" b="true">
                <a:solidFill>
                  <a:srgbClr val="191919"/>
                </a:solidFill>
                <a:latin typeface="Arial Bold"/>
                <a:ea typeface="Arial Bold"/>
                <a:cs typeface="Arial Bold"/>
                <a:sym typeface="Arial Bold"/>
              </a:rPr>
              <a:t>ALPHA 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3376144" y="3386955"/>
            <a:ext cx="4468567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0"/>
              </a:lnSpc>
            </a:pPr>
            <a:r>
              <a:rPr lang="en-US" b="true" sz="2600">
                <a:solidFill>
                  <a:srgbClr val="191919"/>
                </a:solidFill>
                <a:latin typeface="Arial Bold"/>
                <a:ea typeface="Arial Bold"/>
                <a:cs typeface="Arial Bold"/>
                <a:sym typeface="Arial Bold"/>
              </a:rPr>
              <a:t>TREYNORD-BLACK MODEL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028700" y="6452162"/>
            <a:ext cx="3135767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31799" indent="-215899" lvl="1">
              <a:lnSpc>
                <a:spcPts val="2999"/>
              </a:lnSpc>
              <a:buFont typeface="Arial"/>
              <a:buChar char="•"/>
            </a:pPr>
            <a:r>
              <a:rPr lang="en-US" sz="1999" spc="29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rPr>
              <a:t>Current MarketCap &gt; 1B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028700" y="7157012"/>
            <a:ext cx="3135767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31799" indent="-215899" lvl="1">
              <a:lnSpc>
                <a:spcPts val="2999"/>
              </a:lnSpc>
              <a:buFont typeface="Arial"/>
              <a:buChar char="•"/>
            </a:pPr>
            <a:r>
              <a:rPr lang="en-US" sz="1999" spc="29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rPr>
              <a:t>5 &lt;= LF Diluted EPS &lt;= 15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028700" y="7899962"/>
            <a:ext cx="3135767" cy="39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31799" indent="-215899" lvl="1">
              <a:lnSpc>
                <a:spcPts val="2999"/>
              </a:lnSpc>
              <a:buFont typeface="Arial"/>
              <a:buChar char="•"/>
            </a:pPr>
            <a:r>
              <a:rPr lang="en-US" sz="1999" spc="29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rPr>
              <a:t>10 &lt;= Price/FCF &lt;= 20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2107884" y="4746281"/>
            <a:ext cx="1273448" cy="36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FFFFFF"/>
                </a:solidFill>
                <a:latin typeface="Arial Bold"/>
                <a:ea typeface="Arial Bold"/>
                <a:cs typeface="Arial Bold"/>
                <a:sym typeface="Arial Bold"/>
              </a:rPr>
              <a:t>Bloomberg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FC8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1435637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0006" y="177518"/>
            <a:ext cx="606615" cy="566427"/>
          </a:xfrm>
          <a:custGeom>
            <a:avLst/>
            <a:gdLst/>
            <a:ahLst/>
            <a:cxnLst/>
            <a:rect r="r" b="b" t="t" l="l"/>
            <a:pathLst>
              <a:path h="566427" w="606615">
                <a:moveTo>
                  <a:pt x="0" y="0"/>
                </a:moveTo>
                <a:lnTo>
                  <a:pt x="606615" y="0"/>
                </a:lnTo>
                <a:lnTo>
                  <a:pt x="606615" y="566427"/>
                </a:lnTo>
                <a:lnTo>
                  <a:pt x="0" y="566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15610428" y="1421350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3421670" y="361950"/>
            <a:ext cx="12016611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b="true" sz="6000">
                <a:solidFill>
                  <a:srgbClr val="1C1C1C"/>
                </a:solidFill>
                <a:latin typeface="Arial Bold"/>
                <a:ea typeface="Arial Bold"/>
                <a:cs typeface="Arial Bold"/>
                <a:sym typeface="Arial Bold"/>
              </a:rPr>
              <a:t>ACTIVE PORTFOLIO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62025"/>
            <a:ext cx="3793337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179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AURORA CAPITAL MANAGEMENT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20812" y="962025"/>
            <a:ext cx="3038488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  <a:hlinkClick r:id="rId4" tooltip="https://elvebs.github.io/AuroraCapm/"/>
              </a:rPr>
              <a:t>HTTPS://AURORACAPM.CH</a:t>
            </a:r>
          </a:p>
        </p:txBody>
      </p:sp>
      <p:graphicFrame>
        <p:nvGraphicFramePr>
          <p:cNvPr name="Table 8" id="8"/>
          <p:cNvGraphicFramePr>
            <a:graphicFrameLocks noGrp="true"/>
          </p:cNvGraphicFramePr>
          <p:nvPr/>
        </p:nvGraphicFramePr>
        <p:xfrm>
          <a:off x="10512479" y="2735436"/>
          <a:ext cx="6746821" cy="5920748"/>
        </p:xfrm>
        <a:graphic>
          <a:graphicData uri="http://schemas.openxmlformats.org/drawingml/2006/table">
            <a:tbl>
              <a:tblPr/>
              <a:tblGrid>
                <a:gridCol w="1910342"/>
                <a:gridCol w="1722006"/>
                <a:gridCol w="1941123"/>
              </a:tblGrid>
              <a:tr h="88219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199" b="true">
                          <a:solidFill>
                            <a:srgbClr val="FFFFFF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Ticker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51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199" b="true">
                          <a:solidFill>
                            <a:srgbClr val="FFFFFF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Alpha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51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199" b="true">
                          <a:solidFill>
                            <a:srgbClr val="FFFFFF"/>
                          </a:solidFill>
                          <a:latin typeface="Arial Bold"/>
                          <a:ea typeface="Arial Bold"/>
                          <a:cs typeface="Arial Bold"/>
                          <a:sym typeface="Arial Bold"/>
                        </a:rPr>
                        <a:t>Weight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55172"/>
                    </a:solidFill>
                  </a:tcPr>
                </a:tc>
              </a:tr>
              <a:tr h="8094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6498.T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0,1115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9,05%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582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LOUP.PA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0,141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8,91%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582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300218.SZ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0,1194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6,65%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582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NVG.LS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0,1051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6,57%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582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9739.T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0,0658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6,16%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4582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See the excel file for full coverage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679"/>
                        </a:lnSpc>
                        <a:defRPr/>
                      </a:pPr>
                      <a:r>
                        <a:rPr lang="en-US" sz="1199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..........</a:t>
                      </a:r>
                      <a:endParaRPr lang="en-US" sz="1100"/>
                    </a:p>
                  </a:txBody>
                  <a:tcPr marL="47625" marR="47625" marT="47625" marB="47625" anchor="ctr">
                    <a:lnL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9" id="9"/>
          <p:cNvSpPr/>
          <p:nvPr/>
        </p:nvSpPr>
        <p:spPr>
          <a:xfrm flipH="false" flipV="false" rot="0">
            <a:off x="1028700" y="1257300"/>
            <a:ext cx="8795353" cy="8641434"/>
          </a:xfrm>
          <a:custGeom>
            <a:avLst/>
            <a:gdLst/>
            <a:ahLst/>
            <a:cxnLst/>
            <a:rect r="r" b="b" t="t" l="l"/>
            <a:pathLst>
              <a:path h="8641434" w="8795353">
                <a:moveTo>
                  <a:pt x="0" y="0"/>
                </a:moveTo>
                <a:lnTo>
                  <a:pt x="8795353" y="0"/>
                </a:lnTo>
                <a:lnTo>
                  <a:pt x="8795353" y="8641434"/>
                </a:lnTo>
                <a:lnTo>
                  <a:pt x="0" y="86414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FC8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513582" y="1613853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1945734"/>
            <a:ext cx="6503574" cy="215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b="true" sz="60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ACTIVE PORTFOLIO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568139" y="0"/>
            <a:ext cx="9719861" cy="10287000"/>
            <a:chOff x="0" y="0"/>
            <a:chExt cx="2559963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59964" cy="2709333"/>
            </a:xfrm>
            <a:custGeom>
              <a:avLst/>
              <a:gdLst/>
              <a:ahLst/>
              <a:cxnLst/>
              <a:rect r="r" b="b" t="t" l="l"/>
              <a:pathLst>
                <a:path h="2709333" w="2559964">
                  <a:moveTo>
                    <a:pt x="15930" y="0"/>
                  </a:moveTo>
                  <a:lnTo>
                    <a:pt x="2544033" y="0"/>
                  </a:lnTo>
                  <a:cubicBezTo>
                    <a:pt x="2552831" y="0"/>
                    <a:pt x="2559964" y="7132"/>
                    <a:pt x="2559964" y="15930"/>
                  </a:cubicBezTo>
                  <a:lnTo>
                    <a:pt x="2559964" y="2693403"/>
                  </a:lnTo>
                  <a:cubicBezTo>
                    <a:pt x="2559964" y="2702201"/>
                    <a:pt x="2552831" y="2709333"/>
                    <a:pt x="2544033" y="2709333"/>
                  </a:cubicBezTo>
                  <a:lnTo>
                    <a:pt x="15930" y="2709333"/>
                  </a:lnTo>
                  <a:cubicBezTo>
                    <a:pt x="7132" y="2709333"/>
                    <a:pt x="0" y="2702201"/>
                    <a:pt x="0" y="2693403"/>
                  </a:cubicBezTo>
                  <a:lnTo>
                    <a:pt x="0" y="15930"/>
                  </a:lnTo>
                  <a:cubicBezTo>
                    <a:pt x="0" y="7132"/>
                    <a:pt x="7132" y="0"/>
                    <a:pt x="15930" y="0"/>
                  </a:cubicBezTo>
                  <a:close/>
                </a:path>
              </a:pathLst>
            </a:custGeom>
            <a:solidFill>
              <a:srgbClr val="EBEBEB">
                <a:alpha val="49804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2559963" cy="2776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13582" y="1193318"/>
            <a:ext cx="3793337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179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AURORA CAPITAL MANAGEMENT</a:t>
            </a:r>
          </a:p>
        </p:txBody>
      </p:sp>
      <p:sp>
        <p:nvSpPr>
          <p:cNvPr name="AutoShape 8" id="8"/>
          <p:cNvSpPr/>
          <p:nvPr/>
        </p:nvSpPr>
        <p:spPr>
          <a:xfrm>
            <a:off x="14200832" y="9123998"/>
            <a:ext cx="4087168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513582" y="8939530"/>
            <a:ext cx="5164149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  <a:hlinkClick r:id="rId2" tooltip="https://elvebs.github.io/AuroraCapm/"/>
              </a:rPr>
              <a:t>HTTPS://AURORACAPM.CH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60006" y="177518"/>
            <a:ext cx="606615" cy="566427"/>
          </a:xfrm>
          <a:custGeom>
            <a:avLst/>
            <a:gdLst/>
            <a:ahLst/>
            <a:cxnLst/>
            <a:rect r="r" b="b" t="t" l="l"/>
            <a:pathLst>
              <a:path h="566427" w="606615">
                <a:moveTo>
                  <a:pt x="0" y="0"/>
                </a:moveTo>
                <a:lnTo>
                  <a:pt x="606615" y="0"/>
                </a:lnTo>
                <a:lnTo>
                  <a:pt x="606615" y="566427"/>
                </a:lnTo>
                <a:lnTo>
                  <a:pt x="0" y="5664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144000" y="460732"/>
            <a:ext cx="8697683" cy="8545473"/>
          </a:xfrm>
          <a:custGeom>
            <a:avLst/>
            <a:gdLst/>
            <a:ahLst/>
            <a:cxnLst/>
            <a:rect r="r" b="b" t="t" l="l"/>
            <a:pathLst>
              <a:path h="8545473" w="8697683">
                <a:moveTo>
                  <a:pt x="0" y="0"/>
                </a:moveTo>
                <a:lnTo>
                  <a:pt x="8697683" y="0"/>
                </a:lnTo>
                <a:lnTo>
                  <a:pt x="8697683" y="8545473"/>
                </a:lnTo>
                <a:lnTo>
                  <a:pt x="0" y="85454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531797" y="4379725"/>
            <a:ext cx="5497379" cy="520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2"/>
              </a:lnSpc>
            </a:pPr>
            <a:r>
              <a:rPr lang="en-US" sz="2765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Allocation by Geographical Area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338174"/>
            <a:ext cx="7174993" cy="285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portfolio’s geographical distribution prioritizes stability and growth, with a strong emphasis on Asia and developed markets.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Japan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holds the largest share at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28.7%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followed by the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United States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at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17.8%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Emerging markets in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China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(17%) and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Taiwan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(10.9%) also play a key role.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European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exposure includes France (8.91%), Portugal (6.57%), and the UK (5.85%), while smaller allocations in Sweden and Norway further diversification.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FC8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3465963" y="1271588"/>
            <a:ext cx="1648872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-168815" y="0"/>
            <a:ext cx="9719861" cy="10287000"/>
            <a:chOff x="0" y="0"/>
            <a:chExt cx="255996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59964" cy="2709333"/>
            </a:xfrm>
            <a:custGeom>
              <a:avLst/>
              <a:gdLst/>
              <a:ahLst/>
              <a:cxnLst/>
              <a:rect r="r" b="b" t="t" l="l"/>
              <a:pathLst>
                <a:path h="2709333" w="2559964">
                  <a:moveTo>
                    <a:pt x="15930" y="0"/>
                  </a:moveTo>
                  <a:lnTo>
                    <a:pt x="2544033" y="0"/>
                  </a:lnTo>
                  <a:cubicBezTo>
                    <a:pt x="2552831" y="0"/>
                    <a:pt x="2559964" y="7132"/>
                    <a:pt x="2559964" y="15930"/>
                  </a:cubicBezTo>
                  <a:lnTo>
                    <a:pt x="2559964" y="2693403"/>
                  </a:lnTo>
                  <a:cubicBezTo>
                    <a:pt x="2559964" y="2702201"/>
                    <a:pt x="2552831" y="2709333"/>
                    <a:pt x="2544033" y="2709333"/>
                  </a:cubicBezTo>
                  <a:lnTo>
                    <a:pt x="15930" y="2709333"/>
                  </a:lnTo>
                  <a:cubicBezTo>
                    <a:pt x="7132" y="2709333"/>
                    <a:pt x="0" y="2702201"/>
                    <a:pt x="0" y="2693403"/>
                  </a:cubicBezTo>
                  <a:lnTo>
                    <a:pt x="0" y="15930"/>
                  </a:lnTo>
                  <a:cubicBezTo>
                    <a:pt x="0" y="7132"/>
                    <a:pt x="7132" y="0"/>
                    <a:pt x="15930" y="0"/>
                  </a:cubicBezTo>
                  <a:close/>
                </a:path>
              </a:pathLst>
            </a:custGeom>
            <a:solidFill>
              <a:srgbClr val="EBEBEB">
                <a:alpha val="4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2559963" cy="2776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465963" y="962025"/>
            <a:ext cx="3793337" cy="295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179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rPr>
              <a:t>AURORA CAPITAL MANAGEMENT</a:t>
            </a:r>
          </a:p>
        </p:txBody>
      </p:sp>
      <p:sp>
        <p:nvSpPr>
          <p:cNvPr name="AutoShape 7" id="7"/>
          <p:cNvSpPr/>
          <p:nvPr/>
        </p:nvSpPr>
        <p:spPr>
          <a:xfrm>
            <a:off x="14200832" y="9123998"/>
            <a:ext cx="4087168" cy="0"/>
          </a:xfrm>
          <a:prstGeom prst="line">
            <a:avLst/>
          </a:prstGeom>
          <a:ln cap="flat" w="28575">
            <a:solidFill>
              <a:srgbClr val="1C1C1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0755726" y="8956040"/>
            <a:ext cx="5164149" cy="30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0"/>
              </a:lnSpc>
            </a:pPr>
            <a:r>
              <a:rPr lang="en-US" sz="1600" spc="144" u="sng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  <a:hlinkClick r:id="rId2" tooltip="https://elvebs.github.io/AuroraCapm/"/>
              </a:rPr>
              <a:t>HTTPS://AURORACAPM.CH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0006" y="177518"/>
            <a:ext cx="606615" cy="566427"/>
          </a:xfrm>
          <a:custGeom>
            <a:avLst/>
            <a:gdLst/>
            <a:ahLst/>
            <a:cxnLst/>
            <a:rect r="r" b="b" t="t" l="l"/>
            <a:pathLst>
              <a:path h="566427" w="606615">
                <a:moveTo>
                  <a:pt x="0" y="0"/>
                </a:moveTo>
                <a:lnTo>
                  <a:pt x="606615" y="0"/>
                </a:lnTo>
                <a:lnTo>
                  <a:pt x="606615" y="566427"/>
                </a:lnTo>
                <a:lnTo>
                  <a:pt x="0" y="5664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949045" y="1721202"/>
            <a:ext cx="6503574" cy="215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b="true" sz="60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ACTIVE PORTFOLIO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471706" y="4271319"/>
            <a:ext cx="7458252" cy="468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2"/>
              </a:lnSpc>
            </a:pPr>
            <a:r>
              <a:rPr lang="en-US" sz="2765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Allocation by Sector Area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463313" y="221923"/>
            <a:ext cx="8946013" cy="9036377"/>
          </a:xfrm>
          <a:custGeom>
            <a:avLst/>
            <a:gdLst/>
            <a:ahLst/>
            <a:cxnLst/>
            <a:rect r="r" b="b" t="t" l="l"/>
            <a:pathLst>
              <a:path h="9036377" w="8946013">
                <a:moveTo>
                  <a:pt x="0" y="0"/>
                </a:moveTo>
                <a:lnTo>
                  <a:pt x="8946013" y="0"/>
                </a:lnTo>
                <a:lnTo>
                  <a:pt x="8946013" y="9036377"/>
                </a:lnTo>
                <a:lnTo>
                  <a:pt x="0" y="90363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471706" y="5330662"/>
            <a:ext cx="7338955" cy="2854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portfolio’s sector allocation is designed for balanced exposure.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Industrials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lead at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25.5%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followed by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Consumer Cyclical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18.7%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and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Basic Materials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16.2%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), tapping into industrial growth and consumer spending.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Technology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12.1%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adds innovation potential, while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Consumer Defensive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11.9%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and 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Healthcare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20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9.51%</a:t>
            </a: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offer stability. Smaller allocations to Energy (4.3%) and Communication Services (1.72%) enhance diversification and long-term growth prospects.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DAGVEWkCg2M</dc:identifier>
  <dcterms:modified xsi:type="dcterms:W3CDTF">2011-08-01T06:04:30Z</dcterms:modified>
  <cp:revision>1</cp:revision>
  <dc:title>ppt ACM Group 7 NOV 2024</dc:title>
</cp:coreProperties>
</file>

<file path=docProps/thumbnail.jpeg>
</file>